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charts/chart1.xml" ContentType="application/vnd.openxmlformats-officedocument.drawingml.chart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d5bf1cb8434d41" /><Relationship Type="http://schemas.openxmlformats.org/officeDocument/2006/relationships/extended-properties" Target="/docProps/app.xml" Id="R9ffb91b741004cee" /><Relationship Type="http://schemas.openxmlformats.org/officeDocument/2006/relationships/officeDocument" Target="/ppt/presentation.xml" Id="R2c893313a98846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f7ff8c9c624b9c"/>
  </p:sldMasterIdLst>
  <p:notesMasterIdLst>
    <p:notesMasterId xmlns:r="http://schemas.openxmlformats.org/officeDocument/2006/relationships" r:id="R54bdd82ca39c4253"/>
  </p:notesMasterIdLst>
  <p:sldIdLst>
    <p:sldId xmlns:r="http://schemas.openxmlformats.org/officeDocument/2006/relationships" id="256" r:id="R4d9a009ce601441e"/>
    <p:sldId xmlns:r="http://schemas.openxmlformats.org/officeDocument/2006/relationships" id="257" r:id="Rf8deb2e7453240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e111cb800b4c4a" /><Relationship Type="http://schemas.openxmlformats.org/officeDocument/2006/relationships/slideMaster" Target="/ppt/slideMasters/slideMaster1.xml" Id="R3bf7ff8c9c624b9c" /><Relationship Type="http://schemas.openxmlformats.org/officeDocument/2006/relationships/notesMaster" Target="/ppt/notesMasters/notesMaster1.xml" Id="R54bdd82ca39c4253" /><Relationship Type="http://schemas.openxmlformats.org/officeDocument/2006/relationships/presProps" Target="/ppt/presProps.xml" Id="Rff9fb535381a48fc" /><Relationship Type="http://schemas.openxmlformats.org/officeDocument/2006/relationships/tableStyles" Target="/ppt/tableStyles.xml" Id="Re199f6c237e4430a" /><Relationship Type="http://schemas.openxmlformats.org/officeDocument/2006/relationships/slide" Target="/ppt/slides/slide1.xml" Id="R4d9a009ce601441e" /><Relationship Type="http://schemas.openxmlformats.org/officeDocument/2006/relationships/slide" Target="/ppt/slides/slide2.xml" Id="Rf8deb2e7453240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99865b954342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03b1dde7704653" /><Relationship Type="http://schemas.openxmlformats.org/officeDocument/2006/relationships/notesMaster" Target="/ppt/notesMasters/notesMaster1.xml" Id="R608f1ecd017646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3202f4236e4341" /><Relationship Type="http://schemas.openxmlformats.org/officeDocument/2006/relationships/notesMaster" Target="/ppt/notesMasters/notesMaster1.xml" Id="Rf37a1068fec84a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self-initiated portfolio exercise by CedarProof. The fictional service team has no real client identity. Quarterly on-time delivery rates are illustrative: 82%, 86%, 89%, 94%. Q4 minus Q1 equals 12 percentage points. All text and chart data are editable. No external source or client result is represented.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operating plan by CedarProof. This is a self-initiated sample, not a client case study. The actions, roles and timing are illustrative. The table and text are native editable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f7093b84724a2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c2ac33479a472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4b59070129432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b5708f1f0946b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5fe5e59c154a7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2bceb45e2440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B4322EE-46F5-429C-A5E1-D4C9C21ECF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84E8074-95FB-424C-AAE4-1F3FBC1F61E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9406D98-79E0-4991-9E4B-B9D2F99684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956018C-0DA5-4473-B241-27CC526930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335FAAE-015C-4813-BC10-3B79A951F5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17C8A22-F546-4411-9091-379014C241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895B47-4D5C-40B2-ACF7-35CFD58BC1F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694F857-A519-4F28-B26A-C98B5D85363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8FE89C-0960-4351-9B53-2CB2D6F147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EED5A5F-C654-4265-BF97-4D32651BEE4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22314b33c14f70" /><Relationship Type="http://schemas.openxmlformats.org/officeDocument/2006/relationships/slideLayout" Target="/ppt/slideLayouts/slideLayout1.xml" Id="R44c717947ee84c9d" /><Relationship Type="http://schemas.openxmlformats.org/officeDocument/2006/relationships/slideLayout" Target="/ppt/slideLayouts/slideLayout2.xml" Id="R8b23717374d14a65" /><Relationship Type="http://schemas.openxmlformats.org/officeDocument/2006/relationships/slideLayout" Target="/ppt/slideLayouts/slideLayout3.xml" Id="Rb9feb509fbb44a58" /><Relationship Type="http://schemas.openxmlformats.org/officeDocument/2006/relationships/slideLayout" Target="/ppt/slideLayouts/slideLayout4.xml" Id="Re0e7188af7804438" /><Relationship Type="http://schemas.openxmlformats.org/officeDocument/2006/relationships/slideLayout" Target="/ppt/slideLayouts/slideLayout5.xml" Id="R03797fab60db4942" /><Relationship Type="http://schemas.openxmlformats.org/officeDocument/2006/relationships/slideLayout" Target="/ppt/slideLayouts/slideLayout6.xml" Id="R6db543f5cc5a45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c717947ee84c9d"/>
    <p:sldLayoutId xmlns:r="http://schemas.openxmlformats.org/officeDocument/2006/relationships" id="2147483650" r:id="R8b23717374d14a65"/>
    <p:sldLayoutId xmlns:r="http://schemas.openxmlformats.org/officeDocument/2006/relationships" id="2147483651" r:id="Rb9feb509fbb44a58"/>
    <p:sldLayoutId xmlns:r="http://schemas.openxmlformats.org/officeDocument/2006/relationships" id="2147483652" r:id="Re0e7188af7804438"/>
    <p:sldLayoutId xmlns:r="http://schemas.openxmlformats.org/officeDocument/2006/relationships" id="2147483653" r:id="R03797fab60db4942"/>
    <p:sldLayoutId xmlns:r="http://schemas.openxmlformats.org/officeDocument/2006/relationships" id="2147483654" r:id="R6db543f5cc5a45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5197251b764bcf" /><Relationship Type="http://schemas.openxmlformats.org/officeDocument/2006/relationships/chart" Target="/ppt/slides/charts/chart1.xml" Id="R43c1a5be42df4f75" /><Relationship Type="http://schemas.openxmlformats.org/officeDocument/2006/relationships/notesSlide" Target="/ppt/notesSlides/notesSlide1.xml" Id="R0cbb776b5a6f49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0fb53411d04b92" /><Relationship Type="http://schemas.openxmlformats.org/officeDocument/2006/relationships/notesSlide" Target="/ppt/notesSlides/notesSlide2.xml" Id="R1b29d63da97f4800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On-time delivery</c:v>
          </c:tx>
          <c:spPr>
            <a:solidFill xmlns:a="http://schemas.openxmlformats.org/drawingml/2006/main">
              <a:srgbClr val="237E72"/>
            </a:solidFill>
          </c:spPr>
          <c:cat>
            <c:strLit>
              <c:ptCount val="4"/>
              <c:pt idx="0">
                <c:v>Q1</c:v>
              </c:pt>
              <c:pt idx="1">
                <c:v>Q2</c:v>
              </c:pt>
              <c:pt idx="2">
                <c:v>Q3</c:v>
              </c:pt>
              <c:pt idx="3">
                <c:v>Q4</c:v>
              </c:pt>
            </c:strLit>
          </c:cat>
          <c:val>
            <c:numLit>
              <c:formatCode>0%</c:formatCode>
              <c:ptCount val="4"/>
              <c:pt idx="0">
                <c:v>0.82</c:v>
              </c:pt>
              <c:pt idx="1">
                <c:v>0.86</c:v>
              </c:pt>
              <c:pt idx="2">
                <c:v>0.89</c:v>
              </c:pt>
              <c:pt idx="3">
                <c:v>0.94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B43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1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506468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l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06468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0.25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2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EF3391-ECFB-452F-87E1-ABA9B0FC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93B4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93B43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93B43"/>
                </a:solidFill>
                <a:latin typeface="Arial"/>
                <a:ea typeface="Arial"/>
                <a:cs typeface="Arial"/>
              </a:rPr>
              <a:t>Delivery performance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551F33-FAA2-4450-B17F-726AAA28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9062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468"/>
                </a:solidFill>
                <a:latin typeface="Arial"/>
                <a:ea typeface="Arial"/>
                <a:cs typeface="Arial"/>
              </a:rPr>
              <a:t>Illustrative operations review for a fictional service team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4464B3-9C02-4036-8643-7B90E89CF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30003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7800" b="1">
                <a:solidFill>
                  <a:srgbClr val="237E7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7800" b="1">
                <a:solidFill>
                  <a:srgbClr val="237E72"/>
                </a:solidFill>
                <a:latin typeface="Arial"/>
                <a:ea typeface="Arial"/>
                <a:cs typeface="Arial"/>
              </a:defRPr>
            </a:pPr>
            <a:r>
              <a:rPr sz="7800" b="1">
                <a:solidFill>
                  <a:srgbClr val="237E72"/>
                </a:solidFill>
                <a:latin typeface="Arial"/>
                <a:ea typeface="Arial"/>
                <a:cs typeface="Arial"/>
              </a:rPr>
              <a:t>94%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EF10C9-DDC1-49FB-9214-CBFA02F1E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486150"/>
            <a:ext cx="3000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1">
                <a:solidFill>
                  <a:srgbClr val="193B4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93B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B43"/>
                </a:solidFill>
                <a:latin typeface="Arial"/>
                <a:ea typeface="Arial"/>
                <a:cs typeface="Arial"/>
              </a:rPr>
              <a:t>Q4 on-time delivery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E65E1D-2D58-4932-BD09-31949E94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000500"/>
            <a:ext cx="3000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06468"/>
                </a:solidFill>
                <a:latin typeface="Arial"/>
                <a:ea typeface="Arial"/>
                <a:cs typeface="Arial"/>
              </a:rPr>
              <a:t>12 percentage points</a:t>
            </a:r>
          </a:p>
          <a:p xmlns:a="http://schemas.openxmlformats.org/drawingml/2006/main">
            <a:pPr>
              <a:defRPr sz="2025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06468"/>
                </a:solidFill>
                <a:latin typeface="Arial"/>
                <a:ea typeface="Arial"/>
                <a:cs typeface="Arial"/>
              </a:rPr>
              <a:t>above Q1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E9304C07-806C-4418-93BF-74225B6FCF8C}"/>
              </a:ext>
            </a:extLst>
          </p:cNvPr>
          <p:cNvGraphicFramePr/>
          <p:nvPr/>
        </p:nvGraphicFramePr>
        <p:xfrm>
          <a:off xmlns:a="http://schemas.openxmlformats.org/drawingml/2006/main" x="4095750" y="2076450"/>
          <a:ext xmlns:a="http://schemas.openxmlformats.org/drawingml/2006/main" cx="7381875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3c1a5be42df4f75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FFC571-4D96-4CEA-A669-E5675D19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72200"/>
            <a:ext cx="1076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06468"/>
                </a:solidFill>
                <a:latin typeface="Arial"/>
                <a:ea typeface="Arial"/>
                <a:cs typeface="Arial"/>
              </a:rPr>
              <a:t>Self-initiated portfolio sample. Synthetic data. CedarProof.</a:t>
            </a:r>
          </a:p>
        </p:txBody>
      </p:sp>
    </p:spTree>
    <p:extLst>
      <p:ext uri="{BB962C8B-B14F-4D97-AF65-F5344CB8AC3E}">
        <p14:creationId xmlns:p14="http://schemas.microsoft.com/office/powerpoint/2010/main" val="10823848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2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B0F6D0-0882-4CD3-8DD5-07E6D88F6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93B4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93B43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93B43"/>
                </a:solidFill>
                <a:latin typeface="Arial"/>
                <a:ea typeface="Arial"/>
                <a:cs typeface="Arial"/>
              </a:rPr>
              <a:t>Next-quarter priorities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227A4-D395-4CA1-AD63-6F2BE6F3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9062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468"/>
                </a:solidFill>
                <a:latin typeface="Arial"/>
                <a:ea typeface="Arial"/>
                <a:cs typeface="Arial"/>
              </a:rPr>
              <a:t>A four-week pilot with named owners and clear acceptance criteria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27BFE-75BE-4E68-B4CD-1E17B7CBFA9A}"/>
              </a:ext>
            </a:extLst>
          </p:cNvPr>
          <p:cNvGraphicFramePr/>
          <p:nvPr/>
        </p:nvGraphicFramePr>
        <p:xfrm>
          <a:off xmlns:a="http://schemas.openxmlformats.org/drawingml/2006/main" x="628650" y="2095500"/>
          <a:ext xmlns:a="http://schemas.openxmlformats.org/drawingml/2006/main" cx="109347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62325"/>
                <a:gridCol w="2143125"/>
                <a:gridCol w="1619250"/>
                <a:gridCol w="3810000"/>
              </a:tblGrid>
              <a:tr h="833438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Action</a:t>
                      </a:r>
                    </a:p>
                  </a:txBody>
                  <a:tcPr marL="171450" marR="171450" marT="171450" marB="171450" anchor="ctr">
                    <a:solidFill>
                      <a:srgbClr val="193B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Owner</a:t>
                      </a:r>
                    </a:p>
                  </a:txBody>
                  <a:tcPr marL="171450" marR="171450" marT="171450" marB="171450" anchor="ctr">
                    <a:solidFill>
                      <a:srgbClr val="193B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Timing</a:t>
                      </a:r>
                    </a:p>
                  </a:txBody>
                  <a:tcPr marL="171450" marR="171450" marT="171450" marB="171450" anchor="ctr">
                    <a:solidFill>
                      <a:srgbClr val="193B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Acceptance</a:t>
                      </a:r>
                    </a:p>
                  </a:txBody>
                  <a:tcPr marL="171450" marR="171450" marT="171450" marB="171450" anchor="ctr">
                    <a:solidFill>
                      <a:srgbClr val="193B43"/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Pilot a shared work queue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Ops lead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Weeks 1–2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Queue age visible for every request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Review late deliveries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Service lead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Weekly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Each late item has one agreed next step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</a:tr>
              <a:tr h="833438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Check pilot results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Project sponsor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Week 4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93B43"/>
                          </a:solidFill>
                          <a:latin typeface="Arial"/>
                          <a:ea typeface="Arial"/>
                          <a:cs typeface="Arial"/>
                        </a:rPr>
                        <a:t>Decide whether to continue, revise or stop</a:t>
                      </a:r>
                    </a:p>
                  </a:txBody>
                  <a:tcPr marL="171450" marR="171450" marT="171450" marB="171450" anchor="ctr">
                    <a:solidFill>
                      <a:srgbClr val="F5F2EC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37DBDE-C15A-4D91-A9C8-32CFA085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72200"/>
            <a:ext cx="1076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0646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06468"/>
                </a:solidFill>
                <a:latin typeface="Arial"/>
                <a:ea typeface="Arial"/>
                <a:cs typeface="Arial"/>
              </a:rPr>
              <a:t>Self-initiated portfolio sample. Synthetic plan. CedarProof.</a:t>
            </a:r>
          </a:p>
        </p:txBody>
      </p:sp>
    </p:spTree>
    <p:extLst>
      <p:ext uri="{BB962C8B-B14F-4D97-AF65-F5344CB8AC3E}">
        <p14:creationId xmlns:p14="http://schemas.microsoft.com/office/powerpoint/2010/main" val="6161096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creator>CedarProof</dc:creator>
  <ns0:lastModifiedBy>CedarProof</ns0:lastModifiedBy>
  <dc:title>CedarProof self-initiated presentation sample</dc:title>
  <ns2:created xsi:type="dcterms:W3CDTF">2026-10-06T07:26:52.6070000Z</ns2:created>
  <ns2:modified xsi:type="dcterms:W3CDTF">2026-10-06T07:26:52.6070000Z</ns2:modified>
</ns0:coreProperties>
</file>